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4" r:id="rId9"/>
    <p:sldId id="263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0C07"/>
    <a:srgbClr val="D6BC76"/>
    <a:srgbClr val="B28B21"/>
    <a:srgbClr val="A86D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C57E8D-02CF-4F6F-881D-2005BA8CBA81}" v="288" dt="2025-02-04T06:28:26.898"/>
    <p1510:client id="{4019640D-5934-4E2D-A283-D42492FBEB9B}" v="62" dt="2025-02-04T07:00:58.284"/>
    <p1510:client id="{D80DC2CC-748E-41B9-9F27-276625FC63AD}" v="2351" dt="2025-02-04T04:42:53.9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284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85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90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933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286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303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89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198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322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599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03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2/3/2025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7444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Изображение выглядит как мультфильм, графическая вставка, иллюстрация, Мультфильм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84BD70FA-0623-D6FD-1DF1-D5FE007B3E7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</a:blip>
          <a:srcRect t="11111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60329" y="1267479"/>
            <a:ext cx="5334000" cy="2576512"/>
          </a:xfrm>
        </p:spPr>
        <p:txBody>
          <a:bodyPr>
            <a:normAutofit/>
          </a:bodyPr>
          <a:lstStyle/>
          <a:p>
            <a:pPr algn="l"/>
            <a:r>
              <a:rPr lang="ru-RU" sz="8000" dirty="0">
                <a:solidFill>
                  <a:srgbClr val="FFFF00"/>
                </a:solidFill>
                <a:latin typeface="HGGothicE"/>
                <a:ea typeface="HGGothicE"/>
                <a:cs typeface="Times New Roman"/>
              </a:rPr>
              <a:t>ON PYTHON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1315" y="6315204"/>
            <a:ext cx="8382000" cy="13384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ru-RU" dirty="0">
                <a:solidFill>
                  <a:srgbClr val="FFFFFF"/>
                </a:solidFill>
              </a:rPr>
              <a:t>Евгений Кучерявый, Иванов Артём, Тё Алексей</a:t>
            </a:r>
          </a:p>
        </p:txBody>
      </p:sp>
      <p:pic>
        <p:nvPicPr>
          <p:cNvPr id="5" name="Рисунок 4" descr="Picture background">
            <a:extLst>
              <a:ext uri="{FF2B5EF4-FFF2-40B4-BE49-F238E27FC236}">
                <a16:creationId xmlns:a16="http://schemas.microsoft.com/office/drawing/2014/main" id="{BD90ACD4-698F-3514-2BBE-A1AB24811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41" y="1487088"/>
            <a:ext cx="6814156" cy="105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a cartoon of a zombie carrying a skeleton on its back">
            <a:extLst>
              <a:ext uri="{FF2B5EF4-FFF2-40B4-BE49-F238E27FC236}">
                <a16:creationId xmlns:a16="http://schemas.microsoft.com/office/drawing/2014/main" id="{1ACF8A3D-801E-BBEE-7F53-834536B56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81198"/>
            <a:ext cx="4670612" cy="398596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3668E7-6D69-2BBB-FC5A-19B409620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452" y="790900"/>
            <a:ext cx="5289177" cy="2727367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6800"/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11066139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 descr="Изображение выглядит как Детское искусство, картина, рисунок, искусство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B35416BB-1BC7-3B5B-703E-547DA8B5D8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5"/>
          <a:stretch/>
        </p:blipFill>
        <p:spPr>
          <a:xfrm>
            <a:off x="104404" y="10"/>
            <a:ext cx="12191435" cy="6857989"/>
          </a:xfrm>
          <a:prstGeom prst="rect">
            <a:avLst/>
          </a:prstGeom>
        </p:spPr>
      </p:pic>
      <p:sp>
        <p:nvSpPr>
          <p:cNvPr id="7" name="Куб 6">
            <a:extLst>
              <a:ext uri="{FF2B5EF4-FFF2-40B4-BE49-F238E27FC236}">
                <a16:creationId xmlns:a16="http://schemas.microsoft.com/office/drawing/2014/main" id="{66A5AB44-E6E4-05E3-B49B-0E47639AF9D9}"/>
              </a:ext>
            </a:extLst>
          </p:cNvPr>
          <p:cNvSpPr/>
          <p:nvPr/>
        </p:nvSpPr>
        <p:spPr>
          <a:xfrm>
            <a:off x="240082" y="4164907"/>
            <a:ext cx="6221260" cy="2787039"/>
          </a:xfrm>
          <a:prstGeom prst="cub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D5E736-918E-5CE9-E900-ACD2EF625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083" y="4906025"/>
            <a:ext cx="5960302" cy="2042334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2800" dirty="0" err="1">
                <a:latin typeface="Bookman Old Style"/>
              </a:rPr>
              <a:t>Воссоздать</a:t>
            </a:r>
            <a:r>
              <a:rPr lang="en-US" sz="2800" dirty="0">
                <a:latin typeface="Bookman Old Style"/>
              </a:rPr>
              <a:t> </a:t>
            </a:r>
            <a:r>
              <a:rPr lang="en-US" sz="2800" dirty="0" err="1">
                <a:latin typeface="Bookman Old Style"/>
              </a:rPr>
              <a:t>легендарную</a:t>
            </a:r>
            <a:r>
              <a:rPr lang="en-US" sz="2800" dirty="0">
                <a:latin typeface="Bookman Old Style"/>
              </a:rPr>
              <a:t> </a:t>
            </a:r>
            <a:r>
              <a:rPr lang="en-US" sz="2800" dirty="0" err="1">
                <a:latin typeface="Bookman Old Style"/>
              </a:rPr>
              <a:t>игру</a:t>
            </a:r>
            <a:r>
              <a:rPr lang="en-US" sz="2800" dirty="0">
                <a:latin typeface="Bookman Old Style"/>
              </a:rPr>
              <a:t> "Plants vs Zombies" </a:t>
            </a:r>
            <a:r>
              <a:rPr lang="en-US" sz="2800" dirty="0" err="1">
                <a:latin typeface="Bookman Old Style"/>
              </a:rPr>
              <a:t>на</a:t>
            </a:r>
            <a:r>
              <a:rPr lang="en-US" sz="2800" dirty="0">
                <a:latin typeface="Bookman Old Style"/>
              </a:rPr>
              <a:t> </a:t>
            </a:r>
            <a:br>
              <a:rPr lang="en-US" sz="2800" dirty="0">
                <a:latin typeface="Bookman Old Style"/>
              </a:rPr>
            </a:br>
            <a:r>
              <a:rPr lang="en-US" sz="2800" dirty="0" err="1">
                <a:latin typeface="Bookman Old Style"/>
              </a:rPr>
              <a:t>языке</a:t>
            </a:r>
            <a:r>
              <a:rPr lang="en-US" sz="2800" dirty="0">
                <a:latin typeface="Bookman Old Style"/>
              </a:rPr>
              <a:t> </a:t>
            </a:r>
            <a:r>
              <a:rPr lang="en-US" sz="2800" dirty="0" err="1">
                <a:latin typeface="Bookman Old Style"/>
              </a:rPr>
              <a:t>программирования</a:t>
            </a:r>
            <a:r>
              <a:rPr lang="en-US" sz="2800" dirty="0">
                <a:latin typeface="Bookman Old Style"/>
              </a:rPr>
              <a:t>  python</a:t>
            </a:r>
            <a:br>
              <a:rPr lang="en-US" sz="2800" dirty="0"/>
            </a:b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8" name="Свиток: вертикальный 7">
            <a:extLst>
              <a:ext uri="{FF2B5EF4-FFF2-40B4-BE49-F238E27FC236}">
                <a16:creationId xmlns:a16="http://schemas.microsoft.com/office/drawing/2014/main" id="{97066F00-A466-9ED4-04B0-EA853AC9A506}"/>
              </a:ext>
            </a:extLst>
          </p:cNvPr>
          <p:cNvSpPr/>
          <p:nvPr/>
        </p:nvSpPr>
        <p:spPr>
          <a:xfrm>
            <a:off x="2734849" y="344466"/>
            <a:ext cx="3601232" cy="4060520"/>
          </a:xfrm>
          <a:prstGeom prst="verticalScroll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/>
              <a:t>Цель:</a:t>
            </a:r>
            <a:endParaRPr lang="ru-RU" dirty="0"/>
          </a:p>
          <a:p>
            <a:pPr algn="ctr"/>
            <a:r>
              <a:rPr lang="ru-RU" sz="2400" b="1" dirty="0"/>
              <a:t>С некоторыми изменениями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8268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Изображение выглядит как текст, мультфильм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347D98F5-3607-A002-3CC9-309F228DA7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92" b="-1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5761B15-C433-40FE-BB67-ECF17E50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47974"/>
            <a:ext cx="12192001" cy="3608431"/>
          </a:xfrm>
          <a:prstGeom prst="rect">
            <a:avLst/>
          </a:prstGeom>
          <a:gradFill flip="none" rotWithShape="1">
            <a:gsLst>
              <a:gs pos="41000">
                <a:srgbClr val="000000">
                  <a:alpha val="40000"/>
                </a:srgbClr>
              </a:gs>
              <a:gs pos="60000">
                <a:srgbClr val="000000">
                  <a:alpha val="4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7ECA80-C3E0-88A4-D410-236E0E67E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80585" y="3310"/>
            <a:ext cx="6876586" cy="1316890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3200" err="1">
                <a:solidFill>
                  <a:srgbClr val="00B0F0"/>
                </a:solidFill>
              </a:rPr>
              <a:t>Главное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  <a:r>
              <a:rPr lang="en-US" sz="3200" err="1">
                <a:solidFill>
                  <a:srgbClr val="00B0F0"/>
                </a:solidFill>
              </a:rPr>
              <a:t>меню</a:t>
            </a:r>
            <a:r>
              <a:rPr lang="en-US" sz="3200" dirty="0">
                <a:solidFill>
                  <a:srgbClr val="00B0F0"/>
                </a:solidFill>
              </a:rPr>
              <a:t>:</a:t>
            </a:r>
          </a:p>
        </p:txBody>
      </p:sp>
      <p:sp>
        <p:nvSpPr>
          <p:cNvPr id="14" name="Взрыв: 8 точек 13">
            <a:extLst>
              <a:ext uri="{FF2B5EF4-FFF2-40B4-BE49-F238E27FC236}">
                <a16:creationId xmlns:a16="http://schemas.microsoft.com/office/drawing/2014/main" id="{5575D83C-A2F3-ADC1-721D-5562CD0EC252}"/>
              </a:ext>
            </a:extLst>
          </p:cNvPr>
          <p:cNvSpPr/>
          <p:nvPr/>
        </p:nvSpPr>
        <p:spPr>
          <a:xfrm>
            <a:off x="4733817" y="1625972"/>
            <a:ext cx="1432560" cy="1168400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Взрыв: 8 точек 14">
            <a:extLst>
              <a:ext uri="{FF2B5EF4-FFF2-40B4-BE49-F238E27FC236}">
                <a16:creationId xmlns:a16="http://schemas.microsoft.com/office/drawing/2014/main" id="{8A3E6D13-F39E-523D-FFE0-FF6F070530D6}"/>
              </a:ext>
            </a:extLst>
          </p:cNvPr>
          <p:cNvSpPr/>
          <p:nvPr/>
        </p:nvSpPr>
        <p:spPr>
          <a:xfrm>
            <a:off x="4129792" y="4813362"/>
            <a:ext cx="1432560" cy="1168400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Взрыв: 8 точек 15">
            <a:extLst>
              <a:ext uri="{FF2B5EF4-FFF2-40B4-BE49-F238E27FC236}">
                <a16:creationId xmlns:a16="http://schemas.microsoft.com/office/drawing/2014/main" id="{C1524684-7C8F-C5BE-F20F-A08BBA15A1F1}"/>
              </a:ext>
            </a:extLst>
          </p:cNvPr>
          <p:cNvSpPr/>
          <p:nvPr/>
        </p:nvSpPr>
        <p:spPr>
          <a:xfrm>
            <a:off x="180402" y="1625972"/>
            <a:ext cx="1432560" cy="1168400"/>
          </a:xfrm>
          <a:prstGeom prst="irregularSeal1">
            <a:avLst/>
          </a:prstGeom>
          <a:solidFill>
            <a:srgbClr val="FFFF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Взрыв: 8 точек 16">
            <a:extLst>
              <a:ext uri="{FF2B5EF4-FFF2-40B4-BE49-F238E27FC236}">
                <a16:creationId xmlns:a16="http://schemas.microsoft.com/office/drawing/2014/main" id="{83C6048B-053C-2EA0-B332-34CF8A3C147A}"/>
              </a:ext>
            </a:extLst>
          </p:cNvPr>
          <p:cNvSpPr/>
          <p:nvPr/>
        </p:nvSpPr>
        <p:spPr>
          <a:xfrm>
            <a:off x="87475" y="4506703"/>
            <a:ext cx="1432560" cy="1168400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блачко с текстом: овальное 21">
            <a:extLst>
              <a:ext uri="{FF2B5EF4-FFF2-40B4-BE49-F238E27FC236}">
                <a16:creationId xmlns:a16="http://schemas.microsoft.com/office/drawing/2014/main" id="{4E7E7FD7-8B78-87E2-92A5-E64B7FDB5C10}"/>
              </a:ext>
            </a:extLst>
          </p:cNvPr>
          <p:cNvSpPr/>
          <p:nvPr/>
        </p:nvSpPr>
        <p:spPr>
          <a:xfrm>
            <a:off x="336272" y="1693003"/>
            <a:ext cx="5648960" cy="3962400"/>
          </a:xfrm>
          <a:prstGeom prst="wedgeEllipseCallou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00FF0-D6DB-AA8B-AD41-773C0AA61532}"/>
              </a:ext>
            </a:extLst>
          </p:cNvPr>
          <p:cNvSpPr txBox="1"/>
          <p:nvPr/>
        </p:nvSpPr>
        <p:spPr>
          <a:xfrm>
            <a:off x="976228" y="2473960"/>
            <a:ext cx="436941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В главном меню нас встречает 4 кнопки, но работает только кнопка '</a:t>
            </a:r>
            <a:r>
              <a:rPr lang="ru-RU" b="1" dirty="0" err="1">
                <a:solidFill>
                  <a:schemeClr val="accent1">
                    <a:lumMod val="76000"/>
                  </a:schemeClr>
                </a:solidFill>
              </a:rPr>
              <a:t>Survival</a:t>
            </a:r>
            <a:r>
              <a:rPr lang="ru-RU" dirty="0"/>
              <a:t>', которая запускает режим выживания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799B43-1943-9C00-1DB2-61C09A23830C}"/>
              </a:ext>
            </a:extLst>
          </p:cNvPr>
          <p:cNvSpPr txBox="1"/>
          <p:nvPr/>
        </p:nvSpPr>
        <p:spPr>
          <a:xfrm>
            <a:off x="975855" y="3877526"/>
            <a:ext cx="4824760" cy="6591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100"/>
              </a:spcBef>
            </a:pPr>
            <a:r>
              <a:rPr lang="ru-RU" dirty="0"/>
              <a:t>Но также на вазах есть ещё кнопки: </a:t>
            </a:r>
          </a:p>
          <a:p>
            <a:pPr>
              <a:spcBef>
                <a:spcPts val="100"/>
              </a:spcBef>
            </a:pPr>
            <a:r>
              <a:rPr lang="ru-RU" dirty="0">
                <a:ea typeface="+mn-lt"/>
                <a:cs typeface="+mn-lt"/>
              </a:rPr>
              <a:t>• 'QUIT' - </a:t>
            </a:r>
            <a:r>
              <a:rPr lang="ru-RU" b="1" dirty="0">
                <a:solidFill>
                  <a:schemeClr val="accent1">
                    <a:lumMod val="76000"/>
                  </a:schemeClr>
                </a:solidFill>
                <a:ea typeface="+mn-lt"/>
                <a:cs typeface="+mn-lt"/>
              </a:rPr>
              <a:t>закрывает игру</a:t>
            </a:r>
          </a:p>
        </p:txBody>
      </p:sp>
      <p:pic>
        <p:nvPicPr>
          <p:cNvPr id="12" name="Рисунок 11" descr="Picture background">
            <a:extLst>
              <a:ext uri="{FF2B5EF4-FFF2-40B4-BE49-F238E27FC236}">
                <a16:creationId xmlns:a16="http://schemas.microsoft.com/office/drawing/2014/main" id="{2A800B6C-A948-00DC-CBE8-AD3099671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448" y="5333194"/>
            <a:ext cx="1284248" cy="152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63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F0FAB0-121A-36C6-EA06-1CDD40F17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Изображение выглядит как текст, мультфильм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1CE138D0-9F5A-5B00-3F4D-59264C25B3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92" b="-1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6DC644C1-26F5-325A-4479-ADBB17E5E030}"/>
              </a:ext>
            </a:extLst>
          </p:cNvPr>
          <p:cNvSpPr/>
          <p:nvPr/>
        </p:nvSpPr>
        <p:spPr>
          <a:xfrm rot="1320000">
            <a:off x="5261392" y="1880220"/>
            <a:ext cx="1046480" cy="7518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/>
              <a:t>старт</a:t>
            </a:r>
          </a:p>
        </p:txBody>
      </p:sp>
      <p:sp>
        <p:nvSpPr>
          <p:cNvPr id="12" name="Стрелка: вправо 11">
            <a:extLst>
              <a:ext uri="{FF2B5EF4-FFF2-40B4-BE49-F238E27FC236}">
                <a16:creationId xmlns:a16="http://schemas.microsoft.com/office/drawing/2014/main" id="{BA0E6B04-E036-849A-F4C7-DE92C1537E67}"/>
              </a:ext>
            </a:extLst>
          </p:cNvPr>
          <p:cNvSpPr/>
          <p:nvPr/>
        </p:nvSpPr>
        <p:spPr>
          <a:xfrm rot="2760000">
            <a:off x="9480270" y="4547219"/>
            <a:ext cx="2124431" cy="751840"/>
          </a:xfrm>
          <a:prstGeom prst="rightArrow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/>
              <a:t>выход</a:t>
            </a:r>
          </a:p>
        </p:txBody>
      </p:sp>
      <p:pic>
        <p:nvPicPr>
          <p:cNvPr id="13" name="Рисунок 12" descr="Изображение выглядит как мультфильм, смайлик, эмотикон, графическая вставк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15F97F06-B7FB-5623-D7EC-E19BF8697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712" y="2902291"/>
            <a:ext cx="3028950" cy="3200400"/>
          </a:xfrm>
          <a:prstGeom prst="rect">
            <a:avLst/>
          </a:prstGeom>
        </p:spPr>
      </p:pic>
      <p:pic>
        <p:nvPicPr>
          <p:cNvPr id="14" name="Рисунок 13" descr="a pixel art drawing of a zombie wearing a brown jacket and tie .">
            <a:extLst>
              <a:ext uri="{FF2B5EF4-FFF2-40B4-BE49-F238E27FC236}">
                <a16:creationId xmlns:a16="http://schemas.microsoft.com/office/drawing/2014/main" id="{0328C06B-A6AB-CAD2-2CD9-4B47D7A11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822" y="3434397"/>
            <a:ext cx="2159635" cy="271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723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3E297E-CFA7-7D2E-0BBF-390BCF3E7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7E1A5F-4E44-495B-9C48-A5314F5BAF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19199"/>
            <a:ext cx="12192001" cy="4733924"/>
          </a:xfrm>
          <a:prstGeom prst="rect">
            <a:avLst/>
          </a:prstGeom>
          <a:gradFill flip="none" rotWithShape="1">
            <a:gsLst>
              <a:gs pos="41000">
                <a:srgbClr val="000000">
                  <a:alpha val="40000"/>
                </a:srgbClr>
              </a:gs>
              <a:gs pos="60000">
                <a:srgbClr val="000000">
                  <a:alpha val="4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Рисунок 11" descr="Изображение выглядит как на открытом воздухе, дерево, небо, растение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8081B445-FAB0-174B-AA67-BCCC3725D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6"/>
            <a:ext cx="12192000" cy="6935908"/>
          </a:xfrm>
          <a:prstGeom prst="rect">
            <a:avLst/>
          </a:prstGeom>
        </p:spPr>
      </p:pic>
      <p:sp>
        <p:nvSpPr>
          <p:cNvPr id="6" name="Лента: наклоненная вниз 5">
            <a:extLst>
              <a:ext uri="{FF2B5EF4-FFF2-40B4-BE49-F238E27FC236}">
                <a16:creationId xmlns:a16="http://schemas.microsoft.com/office/drawing/2014/main" id="{DFA2EC23-823A-221E-7966-C5557F41C1CC}"/>
              </a:ext>
            </a:extLst>
          </p:cNvPr>
          <p:cNvSpPr/>
          <p:nvPr/>
        </p:nvSpPr>
        <p:spPr>
          <a:xfrm>
            <a:off x="0" y="4856480"/>
            <a:ext cx="12039600" cy="2001519"/>
          </a:xfrm>
          <a:prstGeom prst="ribb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2D800F-A9A1-EE2E-14C5-C2D2EE314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80" y="4480559"/>
            <a:ext cx="10668000" cy="1985963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7200" err="1">
                <a:solidFill>
                  <a:schemeClr val="accent2"/>
                </a:solidFill>
              </a:rPr>
              <a:t>Главная</a:t>
            </a:r>
            <a:r>
              <a:rPr lang="en-US" sz="7200" dirty="0">
                <a:solidFill>
                  <a:schemeClr val="accent2"/>
                </a:solidFill>
              </a:rPr>
              <a:t> </a:t>
            </a:r>
            <a:r>
              <a:rPr lang="en-US" sz="7200" err="1">
                <a:solidFill>
                  <a:schemeClr val="accent2"/>
                </a:solidFill>
              </a:rPr>
              <a:t>доска</a:t>
            </a:r>
            <a:endParaRPr lang="en-US" sz="7200">
              <a:solidFill>
                <a:schemeClr val="accent2"/>
              </a:solidFill>
            </a:endParaRPr>
          </a:p>
        </p:txBody>
      </p:sp>
      <p:sp>
        <p:nvSpPr>
          <p:cNvPr id="9" name="Равнобедренный треугольник 8">
            <a:extLst>
              <a:ext uri="{FF2B5EF4-FFF2-40B4-BE49-F238E27FC236}">
                <a16:creationId xmlns:a16="http://schemas.microsoft.com/office/drawing/2014/main" id="{485EA0D8-79E5-8509-56C7-B6522AA4D40C}"/>
              </a:ext>
            </a:extLst>
          </p:cNvPr>
          <p:cNvSpPr/>
          <p:nvPr/>
        </p:nvSpPr>
        <p:spPr>
          <a:xfrm>
            <a:off x="1473199" y="4968240"/>
            <a:ext cx="1391920" cy="1341120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Равнобедренный треугольник 10">
            <a:extLst>
              <a:ext uri="{FF2B5EF4-FFF2-40B4-BE49-F238E27FC236}">
                <a16:creationId xmlns:a16="http://schemas.microsoft.com/office/drawing/2014/main" id="{47AC4068-DE36-4021-E3A9-EB0FD80EA8C7}"/>
              </a:ext>
            </a:extLst>
          </p:cNvPr>
          <p:cNvSpPr/>
          <p:nvPr/>
        </p:nvSpPr>
        <p:spPr>
          <a:xfrm>
            <a:off x="9255758" y="4968240"/>
            <a:ext cx="1391920" cy="1341120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 descr="a cartoon of a zombie wearing a tie and a brown jacket .">
            <a:extLst>
              <a:ext uri="{FF2B5EF4-FFF2-40B4-BE49-F238E27FC236}">
                <a16:creationId xmlns:a16="http://schemas.microsoft.com/office/drawing/2014/main" id="{9148A324-12C2-8BB0-A3F0-F0D1158CF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155" y="1216977"/>
            <a:ext cx="2152650" cy="1457325"/>
          </a:xfrm>
          <a:prstGeom prst="rect">
            <a:avLst/>
          </a:prstGeom>
        </p:spPr>
      </p:pic>
      <p:pic>
        <p:nvPicPr>
          <p:cNvPr id="14" name="Рисунок 13" descr="a cartoon of a zombie wearing a tie and a brown jacket .">
            <a:extLst>
              <a:ext uri="{FF2B5EF4-FFF2-40B4-BE49-F238E27FC236}">
                <a16:creationId xmlns:a16="http://schemas.microsoft.com/office/drawing/2014/main" id="{AD8BCB8A-95D5-D797-6C5F-9BE38235A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915" y="3127057"/>
            <a:ext cx="2152650" cy="1457325"/>
          </a:xfrm>
          <a:prstGeom prst="rect">
            <a:avLst/>
          </a:prstGeom>
        </p:spPr>
      </p:pic>
      <p:pic>
        <p:nvPicPr>
          <p:cNvPr id="16" name="Рисунок 15" descr="a cartoon of a zombie wearing a tie and a brown jacket .">
            <a:extLst>
              <a:ext uri="{FF2B5EF4-FFF2-40B4-BE49-F238E27FC236}">
                <a16:creationId xmlns:a16="http://schemas.microsoft.com/office/drawing/2014/main" id="{0B45AAE7-6D5E-919C-4403-0426933E8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595" y="3218497"/>
            <a:ext cx="2152650" cy="1457325"/>
          </a:xfrm>
          <a:prstGeom prst="rect">
            <a:avLst/>
          </a:prstGeom>
        </p:spPr>
      </p:pic>
      <p:pic>
        <p:nvPicPr>
          <p:cNvPr id="18" name="Рисунок 17" descr="a cartoon of a zombie wearing a tie and a brown jacket .">
            <a:extLst>
              <a:ext uri="{FF2B5EF4-FFF2-40B4-BE49-F238E27FC236}">
                <a16:creationId xmlns:a16="http://schemas.microsoft.com/office/drawing/2014/main" id="{58ACAC92-52D2-5965-222B-F28BC02CB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075" y="1552257"/>
            <a:ext cx="2152650" cy="1457325"/>
          </a:xfrm>
          <a:prstGeom prst="rect">
            <a:avLst/>
          </a:prstGeom>
        </p:spPr>
      </p:pic>
      <p:pic>
        <p:nvPicPr>
          <p:cNvPr id="19" name="Рисунок 18" descr="a cartoon of a zombie wearing a tie and a brown jacket .">
            <a:extLst>
              <a:ext uri="{FF2B5EF4-FFF2-40B4-BE49-F238E27FC236}">
                <a16:creationId xmlns:a16="http://schemas.microsoft.com/office/drawing/2014/main" id="{E1605024-E4BD-B496-7172-00012377F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15" y="3127057"/>
            <a:ext cx="215265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261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42E4D-D710-DC37-E74E-3EA8E9A94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2483EE-E778-417E-3049-FE7C7E90D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12" y="232317"/>
            <a:ext cx="9144000" cy="1263649"/>
          </a:xfrm>
        </p:spPr>
        <p:txBody>
          <a:bodyPr/>
          <a:lstStyle/>
          <a:p>
            <a:r>
              <a:rPr lang="ru-RU" dirty="0"/>
              <a:t>главная доска</a:t>
            </a:r>
          </a:p>
        </p:txBody>
      </p:sp>
      <p:pic>
        <p:nvPicPr>
          <p:cNvPr id="5" name="Рисунок 4" descr="Изображение выглядит как на открытом воздухе, дерево, небо, растение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C749D5D1-63D6-0522-16A9-8DB7948AA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6"/>
            <a:ext cx="12192000" cy="6935908"/>
          </a:xfrm>
          <a:prstGeom prst="rect">
            <a:avLst/>
          </a:prstGeom>
        </p:spPr>
      </p:pic>
      <p:sp>
        <p:nvSpPr>
          <p:cNvPr id="7" name="Стрелка: изогнутая вверх 6">
            <a:extLst>
              <a:ext uri="{FF2B5EF4-FFF2-40B4-BE49-F238E27FC236}">
                <a16:creationId xmlns:a16="http://schemas.microsoft.com/office/drawing/2014/main" id="{39C3C95C-702F-BDB8-1B75-3584CC8927A3}"/>
              </a:ext>
            </a:extLst>
          </p:cNvPr>
          <p:cNvSpPr/>
          <p:nvPr/>
        </p:nvSpPr>
        <p:spPr>
          <a:xfrm flipH="1">
            <a:off x="1595120" y="0"/>
            <a:ext cx="4023360" cy="13716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Карточки растений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D603758-FD4E-7E1F-3BD6-3423277862BF}"/>
              </a:ext>
            </a:extLst>
          </p:cNvPr>
          <p:cNvSpPr/>
          <p:nvPr/>
        </p:nvSpPr>
        <p:spPr>
          <a:xfrm rot="18540000">
            <a:off x="7406640" y="955039"/>
            <a:ext cx="863600" cy="197104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1A37C256-1FB6-CB22-E22F-4C53F0A890DB}"/>
              </a:ext>
            </a:extLst>
          </p:cNvPr>
          <p:cNvSpPr/>
          <p:nvPr/>
        </p:nvSpPr>
        <p:spPr>
          <a:xfrm rot="-2940000">
            <a:off x="5756710" y="160261"/>
            <a:ext cx="1564640" cy="1432560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C0DEF5-AE97-A278-B968-6672D3D88A07}"/>
              </a:ext>
            </a:extLst>
          </p:cNvPr>
          <p:cNvSpPr txBox="1"/>
          <p:nvPr/>
        </p:nvSpPr>
        <p:spPr>
          <a:xfrm rot="2280000">
            <a:off x="6959599" y="2034848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2400" b="1" dirty="0">
                <a:latin typeface="Bookman Old Style"/>
              </a:rPr>
              <a:t>лопата</a:t>
            </a:r>
          </a:p>
        </p:txBody>
      </p:sp>
      <p:sp>
        <p:nvSpPr>
          <p:cNvPr id="13" name="Стрелка: влево 12">
            <a:extLst>
              <a:ext uri="{FF2B5EF4-FFF2-40B4-BE49-F238E27FC236}">
                <a16:creationId xmlns:a16="http://schemas.microsoft.com/office/drawing/2014/main" id="{16EAF537-E8F8-747D-81AC-CA5801F0390E}"/>
              </a:ext>
            </a:extLst>
          </p:cNvPr>
          <p:cNvSpPr/>
          <p:nvPr/>
        </p:nvSpPr>
        <p:spPr>
          <a:xfrm>
            <a:off x="650240" y="2245360"/>
            <a:ext cx="5567679" cy="236728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Дом:</a:t>
            </a:r>
          </a:p>
          <a:p>
            <a:pPr algn="ctr"/>
            <a:r>
              <a:rPr lang="ru-RU" dirty="0"/>
              <a:t>Если зомби дойдут до дома, то появиться экран поражения, где отобразиться счёт убитых зомби</a:t>
            </a:r>
          </a:p>
        </p:txBody>
      </p:sp>
      <p:sp>
        <p:nvSpPr>
          <p:cNvPr id="14" name="Стрелка: штриховая вправо 13">
            <a:extLst>
              <a:ext uri="{FF2B5EF4-FFF2-40B4-BE49-F238E27FC236}">
                <a16:creationId xmlns:a16="http://schemas.microsoft.com/office/drawing/2014/main" id="{DB76A2C4-185A-B55F-5300-385998A5B101}"/>
              </a:ext>
            </a:extLst>
          </p:cNvPr>
          <p:cNvSpPr/>
          <p:nvPr/>
        </p:nvSpPr>
        <p:spPr>
          <a:xfrm>
            <a:off x="8229600" y="2824480"/>
            <a:ext cx="3779520" cy="2133600"/>
          </a:xfrm>
          <a:prstGeom prst="striped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Место появления зомби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9F4CC0F5-1E46-F777-C217-8BE46D44778D}"/>
              </a:ext>
            </a:extLst>
          </p:cNvPr>
          <p:cNvSpPr/>
          <p:nvPr/>
        </p:nvSpPr>
        <p:spPr>
          <a:xfrm>
            <a:off x="6797040" y="4622800"/>
            <a:ext cx="4053840" cy="223519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74CA787-394B-1315-0F30-5F341696257D}"/>
              </a:ext>
            </a:extLst>
          </p:cNvPr>
          <p:cNvSpPr/>
          <p:nvPr/>
        </p:nvSpPr>
        <p:spPr>
          <a:xfrm>
            <a:off x="6888480" y="4704080"/>
            <a:ext cx="3870960" cy="208279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400" baseline="0">
                <a:solidFill>
                  <a:srgbClr val="FFFFFF"/>
                </a:solidFill>
                <a:latin typeface="Verdana Pro"/>
              </a:rPr>
              <a:t>•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06360F-2619-0BA8-D9BA-048D67AFF4F0}"/>
              </a:ext>
            </a:extLst>
          </p:cNvPr>
          <p:cNvSpPr txBox="1"/>
          <p:nvPr/>
        </p:nvSpPr>
        <p:spPr>
          <a:xfrm>
            <a:off x="7000240" y="4754880"/>
            <a:ext cx="34848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dirty="0">
                <a:solidFill>
                  <a:schemeClr val="accent1">
                    <a:lumMod val="76000"/>
                  </a:schemeClr>
                </a:solidFill>
              </a:rPr>
              <a:t>Зомби появляются так: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BA89D1-7088-28D4-8407-437BF346FCCA}"/>
              </a:ext>
            </a:extLst>
          </p:cNvPr>
          <p:cNvSpPr txBox="1"/>
          <p:nvPr/>
        </p:nvSpPr>
        <p:spPr>
          <a:xfrm>
            <a:off x="6898640" y="5222240"/>
            <a:ext cx="395224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400" dirty="0">
                <a:ea typeface="+mn-lt"/>
                <a:cs typeface="+mn-lt"/>
              </a:rPr>
              <a:t>• раз в тридцать секунд появляются от </a:t>
            </a:r>
            <a:r>
              <a:rPr lang="ru-RU" sz="1400" dirty="0">
                <a:solidFill>
                  <a:srgbClr val="FF0000"/>
                </a:solidFill>
                <a:ea typeface="+mn-lt"/>
                <a:cs typeface="+mn-lt"/>
              </a:rPr>
              <a:t>A</a:t>
            </a:r>
            <a:r>
              <a:rPr lang="ru-RU" sz="1400" dirty="0">
                <a:ea typeface="+mn-lt"/>
                <a:cs typeface="+mn-lt"/>
              </a:rPr>
              <a:t> до </a:t>
            </a:r>
            <a:r>
              <a:rPr lang="ru-RU" sz="1400" b="1" dirty="0">
                <a:solidFill>
                  <a:srgbClr val="FF0000"/>
                </a:solidFill>
                <a:ea typeface="+mn-lt"/>
                <a:cs typeface="+mn-lt"/>
              </a:rPr>
              <a:t>B </a:t>
            </a:r>
            <a:r>
              <a:rPr lang="ru-RU" sz="1400" dirty="0">
                <a:ea typeface="+mn-lt"/>
                <a:cs typeface="+mn-lt"/>
              </a:rPr>
              <a:t>зомби (при запуске </a:t>
            </a:r>
            <a:r>
              <a:rPr lang="ru-RU" sz="1400" dirty="0">
                <a:solidFill>
                  <a:srgbClr val="FF0000"/>
                </a:solidFill>
                <a:ea typeface="+mn-lt"/>
                <a:cs typeface="+mn-lt"/>
              </a:rPr>
              <a:t>A</a:t>
            </a:r>
            <a:r>
              <a:rPr lang="ru-RU" sz="1400" dirty="0">
                <a:ea typeface="+mn-lt"/>
                <a:cs typeface="+mn-lt"/>
              </a:rPr>
              <a:t>=2, </a:t>
            </a:r>
            <a:r>
              <a:rPr lang="ru-RU" sz="1400" dirty="0">
                <a:solidFill>
                  <a:srgbClr val="FF0000"/>
                </a:solidFill>
                <a:ea typeface="+mn-lt"/>
                <a:cs typeface="+mn-lt"/>
              </a:rPr>
              <a:t>B</a:t>
            </a:r>
            <a:r>
              <a:rPr lang="ru-RU" sz="1400" dirty="0">
                <a:ea typeface="+mn-lt"/>
                <a:cs typeface="+mn-lt"/>
              </a:rPr>
              <a:t>=4)</a:t>
            </a:r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E4B01B-9621-CD75-07C7-21C259415E83}"/>
              </a:ext>
            </a:extLst>
          </p:cNvPr>
          <p:cNvSpPr txBox="1"/>
          <p:nvPr/>
        </p:nvSpPr>
        <p:spPr>
          <a:xfrm>
            <a:off x="6888480" y="5740400"/>
            <a:ext cx="385064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400" dirty="0"/>
              <a:t>• После каждой 5 волны: к </a:t>
            </a:r>
            <a:r>
              <a:rPr lang="ru-RU" sz="1400" dirty="0">
                <a:solidFill>
                  <a:srgbClr val="FF0000"/>
                </a:solidFill>
              </a:rPr>
              <a:t>А</a:t>
            </a:r>
            <a:r>
              <a:rPr lang="ru-RU" sz="1400" dirty="0"/>
              <a:t> прибавляется </a:t>
            </a:r>
            <a:r>
              <a:rPr lang="ru-RU" sz="1400" b="1" u="sng" dirty="0"/>
              <a:t>4</a:t>
            </a:r>
            <a:r>
              <a:rPr lang="ru-RU" sz="1400" dirty="0"/>
              <a:t>, а к </a:t>
            </a:r>
            <a:r>
              <a:rPr lang="ru-RU" sz="1400" dirty="0">
                <a:solidFill>
                  <a:srgbClr val="FF0000"/>
                </a:solidFill>
              </a:rPr>
              <a:t>B</a:t>
            </a:r>
            <a:r>
              <a:rPr lang="ru-RU" sz="1400" dirty="0"/>
              <a:t> прибавляется </a:t>
            </a:r>
            <a:r>
              <a:rPr lang="ru-RU" sz="1400" b="1" u="sng" dirty="0"/>
              <a:t>6</a:t>
            </a:r>
            <a:endParaRPr lang="ru-RU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AE8995-620C-7B8F-1A85-6AF15C555D19}"/>
              </a:ext>
            </a:extLst>
          </p:cNvPr>
          <p:cNvSpPr txBox="1"/>
          <p:nvPr/>
        </p:nvSpPr>
        <p:spPr>
          <a:xfrm>
            <a:off x="6888480" y="6278880"/>
            <a:ext cx="38506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400" dirty="0"/>
              <a:t>• у зомби может быть разная скорость</a:t>
            </a:r>
          </a:p>
        </p:txBody>
      </p:sp>
      <p:sp>
        <p:nvSpPr>
          <p:cNvPr id="22" name="Стрелка: вправо 21">
            <a:extLst>
              <a:ext uri="{FF2B5EF4-FFF2-40B4-BE49-F238E27FC236}">
                <a16:creationId xmlns:a16="http://schemas.microsoft.com/office/drawing/2014/main" id="{FD78980E-2F21-DE02-13F2-338571252C0F}"/>
              </a:ext>
            </a:extLst>
          </p:cNvPr>
          <p:cNvSpPr/>
          <p:nvPr/>
        </p:nvSpPr>
        <p:spPr>
          <a:xfrm rot="-4020000">
            <a:off x="-355600" y="1107440"/>
            <a:ext cx="2153920" cy="121920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accent1"/>
                </a:solidFill>
              </a:rPr>
              <a:t>солнышки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D4D7ADEE-4412-A55C-4BA4-E31927967F77}"/>
              </a:ext>
            </a:extLst>
          </p:cNvPr>
          <p:cNvSpPr/>
          <p:nvPr/>
        </p:nvSpPr>
        <p:spPr>
          <a:xfrm>
            <a:off x="111760" y="4612640"/>
            <a:ext cx="4053840" cy="223519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2928B856-36AF-7E4A-19FF-45194A73B276}"/>
              </a:ext>
            </a:extLst>
          </p:cNvPr>
          <p:cNvSpPr/>
          <p:nvPr/>
        </p:nvSpPr>
        <p:spPr>
          <a:xfrm>
            <a:off x="203200" y="4683760"/>
            <a:ext cx="3870960" cy="208279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ru-RU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B25AA7-6341-9964-9BFD-D501E321C897}"/>
              </a:ext>
            </a:extLst>
          </p:cNvPr>
          <p:cNvSpPr txBox="1"/>
          <p:nvPr/>
        </p:nvSpPr>
        <p:spPr>
          <a:xfrm>
            <a:off x="355600" y="4704079"/>
            <a:ext cx="36271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dirty="0">
                <a:solidFill>
                  <a:schemeClr val="accent1">
                    <a:lumMod val="49000"/>
                  </a:schemeClr>
                </a:solidFill>
              </a:rPr>
              <a:t>Экономика работает так: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2C02A2-34F9-514B-3074-F51593FF5EFB}"/>
              </a:ext>
            </a:extLst>
          </p:cNvPr>
          <p:cNvSpPr txBox="1"/>
          <p:nvPr/>
        </p:nvSpPr>
        <p:spPr>
          <a:xfrm>
            <a:off x="355600" y="5069840"/>
            <a:ext cx="362712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400" dirty="0">
                <a:solidFill>
                  <a:schemeClr val="accent1">
                    <a:lumMod val="49000"/>
                  </a:schemeClr>
                </a:solidFill>
              </a:rPr>
              <a:t>•</a:t>
            </a:r>
            <a:r>
              <a:rPr lang="ru-RU" sz="1400" dirty="0">
                <a:solidFill>
                  <a:srgbClr val="FFFFFF"/>
                </a:solidFill>
              </a:rPr>
              <a:t> </a:t>
            </a:r>
            <a:r>
              <a:rPr lang="ru-RU" dirty="0">
                <a:solidFill>
                  <a:schemeClr val="accent1">
                    <a:lumMod val="49000"/>
                  </a:schemeClr>
                </a:solidFill>
              </a:rPr>
              <a:t>Изначально 25 солнышек каждые 10 секунд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5D8CF0-2B4F-A115-DCAF-4E186B22D148}"/>
              </a:ext>
            </a:extLst>
          </p:cNvPr>
          <p:cNvSpPr txBox="1"/>
          <p:nvPr/>
        </p:nvSpPr>
        <p:spPr>
          <a:xfrm>
            <a:off x="325120" y="5831840"/>
            <a:ext cx="362712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400" dirty="0">
                <a:solidFill>
                  <a:schemeClr val="accent1">
                    <a:lumMod val="49000"/>
                  </a:schemeClr>
                </a:solidFill>
              </a:rPr>
              <a:t>•</a:t>
            </a:r>
            <a:r>
              <a:rPr lang="ru-RU" sz="1400" dirty="0">
                <a:solidFill>
                  <a:srgbClr val="FFFFFF"/>
                </a:solidFill>
              </a:rPr>
              <a:t> </a:t>
            </a:r>
            <a:r>
              <a:rPr lang="ru-RU" dirty="0">
                <a:solidFill>
                  <a:schemeClr val="accent1">
                    <a:lumMod val="49000"/>
                  </a:schemeClr>
                </a:solidFill>
              </a:rPr>
              <a:t>затем 25 * количество подсолнухов на лужайке</a:t>
            </a:r>
          </a:p>
          <a:p>
            <a:r>
              <a:rPr lang="ru-RU" dirty="0">
                <a:solidFill>
                  <a:schemeClr val="accent1">
                    <a:lumMod val="49000"/>
                  </a:schemeClr>
                </a:solidFill>
              </a:rPr>
              <a:t>Каждые 10 секунд</a:t>
            </a:r>
          </a:p>
        </p:txBody>
      </p:sp>
    </p:spTree>
    <p:extLst>
      <p:ext uri="{BB962C8B-B14F-4D97-AF65-F5344CB8AC3E}">
        <p14:creationId xmlns:p14="http://schemas.microsoft.com/office/powerpoint/2010/main" val="20481913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4986AB-ACB9-65E3-EE6F-823B2B309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0BB07B4-8756-4AE5-A848-6EA4FA2ED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Picture background">
            <a:extLst>
              <a:ext uri="{FF2B5EF4-FFF2-40B4-BE49-F238E27FC236}">
                <a16:creationId xmlns:a16="http://schemas.microsoft.com/office/drawing/2014/main" id="{C41F8393-EDF5-41BA-9BC6-DBC487010F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430" b="1857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мультфильм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3692BBA5-09BE-922F-8F87-635D62593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38" y="266382"/>
            <a:ext cx="1426845" cy="1976755"/>
          </a:xfrm>
          <a:prstGeom prst="rect">
            <a:avLst/>
          </a:prstGeom>
        </p:spPr>
      </p:pic>
      <p:sp>
        <p:nvSpPr>
          <p:cNvPr id="7" name="Стрелка: шеврон 6">
            <a:extLst>
              <a:ext uri="{FF2B5EF4-FFF2-40B4-BE49-F238E27FC236}">
                <a16:creationId xmlns:a16="http://schemas.microsoft.com/office/drawing/2014/main" id="{6DC52B09-C7E6-A5CC-6B53-B8FF0AD64EAA}"/>
              </a:ext>
            </a:extLst>
          </p:cNvPr>
          <p:cNvSpPr/>
          <p:nvPr/>
        </p:nvSpPr>
        <p:spPr>
          <a:xfrm>
            <a:off x="1788160" y="396240"/>
            <a:ext cx="1371600" cy="1717040"/>
          </a:xfrm>
          <a:prstGeom prst="chevron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FBE99B25-BD99-782D-4C90-FA943C96A913}"/>
              </a:ext>
            </a:extLst>
          </p:cNvPr>
          <p:cNvSpPr/>
          <p:nvPr/>
        </p:nvSpPr>
        <p:spPr>
          <a:xfrm>
            <a:off x="3159760" y="223520"/>
            <a:ext cx="3190240" cy="206248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u="sng" dirty="0">
                <a:solidFill>
                  <a:schemeClr val="bg1"/>
                </a:solidFill>
              </a:rPr>
              <a:t>подсолнух</a:t>
            </a:r>
          </a:p>
          <a:p>
            <a:pPr algn="ctr"/>
            <a:r>
              <a:rPr lang="ru-RU" dirty="0">
                <a:solidFill>
                  <a:schemeClr val="bg1"/>
                </a:solidFill>
              </a:rPr>
              <a:t>С каждым подсолнухом увеличивается количество получаемых солнц</a:t>
            </a:r>
            <a:endParaRPr lang="ru-RU">
              <a:solidFill>
                <a:schemeClr val="bg1"/>
              </a:solidFill>
            </a:endParaRPr>
          </a:p>
        </p:txBody>
      </p:sp>
      <p:pic>
        <p:nvPicPr>
          <p:cNvPr id="9" name="Рисунок 8" descr="Изображение выглядит как текст, мультфильм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6FA34F0A-6952-7481-02B7-1C0EF730C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85" y="2369185"/>
            <a:ext cx="1545590" cy="2109470"/>
          </a:xfrm>
          <a:prstGeom prst="rect">
            <a:avLst/>
          </a:prstGeom>
        </p:spPr>
      </p:pic>
      <p:sp>
        <p:nvSpPr>
          <p:cNvPr id="11" name="Стрелка: шеврон 10">
            <a:extLst>
              <a:ext uri="{FF2B5EF4-FFF2-40B4-BE49-F238E27FC236}">
                <a16:creationId xmlns:a16="http://schemas.microsoft.com/office/drawing/2014/main" id="{5E469227-92CD-2F74-365F-AF5303869EE4}"/>
              </a:ext>
            </a:extLst>
          </p:cNvPr>
          <p:cNvSpPr/>
          <p:nvPr/>
        </p:nvSpPr>
        <p:spPr>
          <a:xfrm>
            <a:off x="1788159" y="2570480"/>
            <a:ext cx="1371600" cy="1717040"/>
          </a:xfrm>
          <a:prstGeom prst="chevron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492EC828-F323-0C48-4610-BDE70270D4AA}"/>
              </a:ext>
            </a:extLst>
          </p:cNvPr>
          <p:cNvSpPr/>
          <p:nvPr/>
        </p:nvSpPr>
        <p:spPr>
          <a:xfrm>
            <a:off x="3159759" y="2418080"/>
            <a:ext cx="3190240" cy="20624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b="1" u="sng" dirty="0">
                <a:solidFill>
                  <a:schemeClr val="bg1"/>
                </a:solidFill>
              </a:rPr>
              <a:t>Горохострел</a:t>
            </a:r>
            <a:r>
              <a:rPr lang="ru-RU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ru-RU" dirty="0">
                <a:solidFill>
                  <a:schemeClr val="bg1"/>
                </a:solidFill>
              </a:rPr>
              <a:t>Стреляет в зомби горошинами</a:t>
            </a:r>
            <a:endParaRPr lang="ru-RU">
              <a:solidFill>
                <a:schemeClr val="bg1"/>
              </a:solidFill>
            </a:endParaRPr>
          </a:p>
          <a:p>
            <a:pPr algn="ctr"/>
            <a:r>
              <a:rPr lang="ru-RU" dirty="0">
                <a:solidFill>
                  <a:schemeClr val="bg1"/>
                </a:solidFill>
              </a:rPr>
              <a:t>(имеет анимации)</a:t>
            </a:r>
          </a:p>
        </p:txBody>
      </p:sp>
      <p:pic>
        <p:nvPicPr>
          <p:cNvPr id="13" name="Рисунок 12" descr="Изображение выглядит как текст, еда, контейнер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B5EC55C4-8D6E-5F99-7637-8E6DEF5C5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260" y="4612640"/>
            <a:ext cx="1529080" cy="2113280"/>
          </a:xfrm>
          <a:prstGeom prst="rect">
            <a:avLst/>
          </a:prstGeom>
        </p:spPr>
      </p:pic>
      <p:sp>
        <p:nvSpPr>
          <p:cNvPr id="14" name="Стрелка: шеврон 13">
            <a:extLst>
              <a:ext uri="{FF2B5EF4-FFF2-40B4-BE49-F238E27FC236}">
                <a16:creationId xmlns:a16="http://schemas.microsoft.com/office/drawing/2014/main" id="{7F510921-7F99-BAC0-A742-C12C17D2924A}"/>
              </a:ext>
            </a:extLst>
          </p:cNvPr>
          <p:cNvSpPr/>
          <p:nvPr/>
        </p:nvSpPr>
        <p:spPr>
          <a:xfrm>
            <a:off x="1788158" y="4815839"/>
            <a:ext cx="1371600" cy="1717040"/>
          </a:xfrm>
          <a:prstGeom prst="chevron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7B19553B-9EA8-9DBA-CCAF-6268B06F2142}"/>
              </a:ext>
            </a:extLst>
          </p:cNvPr>
          <p:cNvSpPr/>
          <p:nvPr/>
        </p:nvSpPr>
        <p:spPr>
          <a:xfrm>
            <a:off x="3159759" y="4612640"/>
            <a:ext cx="3190240" cy="2062480"/>
          </a:xfrm>
          <a:prstGeom prst="roundRect">
            <a:avLst/>
          </a:prstGeom>
          <a:solidFill>
            <a:srgbClr val="D6BC7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b="1" u="sng" dirty="0">
                <a:solidFill>
                  <a:schemeClr val="bg1"/>
                </a:solidFill>
              </a:rPr>
              <a:t>Картофельная мина</a:t>
            </a:r>
            <a:endParaRPr lang="ru-RU" dirty="0">
              <a:solidFill>
                <a:schemeClr val="bg1"/>
              </a:solidFill>
            </a:endParaRPr>
          </a:p>
          <a:p>
            <a:pPr algn="ctr"/>
            <a:r>
              <a:rPr lang="ru-RU" dirty="0">
                <a:solidFill>
                  <a:schemeClr val="bg1"/>
                </a:solidFill>
              </a:rPr>
              <a:t>Если зомби наступает на неё, то он взрывается вместе с миной</a:t>
            </a:r>
          </a:p>
        </p:txBody>
      </p:sp>
      <p:pic>
        <p:nvPicPr>
          <p:cNvPr id="16" name="Рисунок 15" descr="Изображение выглядит как текст, мяч, мультфильм, смайлик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48AD38F1-C73C-C4D9-A184-76B59AAF1E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5043" y="54292"/>
            <a:ext cx="1677035" cy="2228215"/>
          </a:xfrm>
          <a:prstGeom prst="rect">
            <a:avLst/>
          </a:prstGeom>
        </p:spPr>
      </p:pic>
      <p:sp>
        <p:nvSpPr>
          <p:cNvPr id="17" name="Стрелка: шеврон 16">
            <a:extLst>
              <a:ext uri="{FF2B5EF4-FFF2-40B4-BE49-F238E27FC236}">
                <a16:creationId xmlns:a16="http://schemas.microsoft.com/office/drawing/2014/main" id="{DD939DEB-5FCC-F236-A75C-8BE399CB4444}"/>
              </a:ext>
            </a:extLst>
          </p:cNvPr>
          <p:cNvSpPr/>
          <p:nvPr/>
        </p:nvSpPr>
        <p:spPr>
          <a:xfrm rot="5400000">
            <a:off x="7477759" y="1940560"/>
            <a:ext cx="1371600" cy="1717040"/>
          </a:xfrm>
          <a:prstGeom prst="chevron">
            <a:avLst/>
          </a:prstGeom>
          <a:solidFill>
            <a:srgbClr val="B28B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2F0EA27A-7DBF-C3CF-95D4-96F1658211DE}"/>
              </a:ext>
            </a:extLst>
          </p:cNvPr>
          <p:cNvSpPr/>
          <p:nvPr/>
        </p:nvSpPr>
        <p:spPr>
          <a:xfrm rot="5400000">
            <a:off x="7193278" y="3434080"/>
            <a:ext cx="1950720" cy="2062480"/>
          </a:xfrm>
          <a:prstGeom prst="roundRect">
            <a:avLst/>
          </a:prstGeom>
          <a:solidFill>
            <a:srgbClr val="D6BC7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D09CC9-C062-4A0B-7899-5813322CB77D}"/>
              </a:ext>
            </a:extLst>
          </p:cNvPr>
          <p:cNvSpPr txBox="1"/>
          <p:nvPr/>
        </p:nvSpPr>
        <p:spPr>
          <a:xfrm>
            <a:off x="7462415" y="350054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u="sng" dirty="0">
                <a:solidFill>
                  <a:schemeClr val="bg1"/>
                </a:solidFill>
              </a:rPr>
              <a:t>Стенорех</a:t>
            </a:r>
            <a:endParaRPr lang="ru-RU" u="sng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8E1D82-23E6-EFB7-8CE2-BCE12D00AD34}"/>
              </a:ext>
            </a:extLst>
          </p:cNvPr>
          <p:cNvSpPr txBox="1"/>
          <p:nvPr/>
        </p:nvSpPr>
        <p:spPr>
          <a:xfrm>
            <a:off x="7325858" y="3866472"/>
            <a:ext cx="189992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Имеет много</a:t>
            </a:r>
          </a:p>
          <a:p>
            <a:r>
              <a:rPr lang="ru-RU" dirty="0">
                <a:solidFill>
                  <a:schemeClr val="bg1"/>
                </a:solidFill>
              </a:rPr>
              <a:t>здоровья и может сдерживать зомби</a:t>
            </a:r>
          </a:p>
        </p:txBody>
      </p:sp>
      <p:pic>
        <p:nvPicPr>
          <p:cNvPr id="22" name="Рисунок 21" descr="Изображение выглядит как текст, фрукт, еда, вишня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2A9714AB-CC3C-CC52-7EFA-5F5ED75F14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0907" y="60643"/>
            <a:ext cx="1612265" cy="2225675"/>
          </a:xfrm>
          <a:prstGeom prst="rect">
            <a:avLst/>
          </a:prstGeom>
        </p:spPr>
      </p:pic>
      <p:sp>
        <p:nvSpPr>
          <p:cNvPr id="23" name="Стрелка: шеврон 22">
            <a:extLst>
              <a:ext uri="{FF2B5EF4-FFF2-40B4-BE49-F238E27FC236}">
                <a16:creationId xmlns:a16="http://schemas.microsoft.com/office/drawing/2014/main" id="{BDA8F421-1BE1-0591-084C-07C0F5EFFEB8}"/>
              </a:ext>
            </a:extLst>
          </p:cNvPr>
          <p:cNvSpPr/>
          <p:nvPr/>
        </p:nvSpPr>
        <p:spPr>
          <a:xfrm rot="5400000">
            <a:off x="9916158" y="1910079"/>
            <a:ext cx="1371600" cy="1717040"/>
          </a:xfrm>
          <a:prstGeom prst="chevron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7ADDE31F-0149-5DA5-517E-2F19F096A008}"/>
              </a:ext>
            </a:extLst>
          </p:cNvPr>
          <p:cNvSpPr/>
          <p:nvPr/>
        </p:nvSpPr>
        <p:spPr>
          <a:xfrm rot="5400000">
            <a:off x="9631677" y="3403599"/>
            <a:ext cx="1950720" cy="2062480"/>
          </a:xfrm>
          <a:prstGeom prst="roundRect">
            <a:avLst/>
          </a:prstGeom>
          <a:solidFill>
            <a:srgbClr val="7A0C0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1CEBD9-6C45-C82A-1118-9E60D7E0C578}"/>
              </a:ext>
            </a:extLst>
          </p:cNvPr>
          <p:cNvSpPr txBox="1"/>
          <p:nvPr/>
        </p:nvSpPr>
        <p:spPr>
          <a:xfrm>
            <a:off x="9575695" y="350054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u="sng" dirty="0"/>
              <a:t>Вишня-бомба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5952B4-1351-E75A-D63F-2B4E3A4161B8}"/>
              </a:ext>
            </a:extLst>
          </p:cNvPr>
          <p:cNvSpPr txBox="1"/>
          <p:nvPr/>
        </p:nvSpPr>
        <p:spPr>
          <a:xfrm>
            <a:off x="9571218" y="3866472"/>
            <a:ext cx="215392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Взрывает зомби в радиусе 3 на 3 клетки</a:t>
            </a:r>
          </a:p>
          <a:p>
            <a:r>
              <a:rPr lang="ru-RU" dirty="0"/>
              <a:t>(имеет анимацию)</a:t>
            </a:r>
          </a:p>
        </p:txBody>
      </p:sp>
      <p:pic>
        <p:nvPicPr>
          <p:cNvPr id="27" name="Рисунок 26" descr="a cartoon of a zombie wearing a tie and a brown jacket .">
            <a:extLst>
              <a:ext uri="{FF2B5EF4-FFF2-40B4-BE49-F238E27FC236}">
                <a16:creationId xmlns:a16="http://schemas.microsoft.com/office/drawing/2014/main" id="{C82FED0B-343F-F5B1-D2C1-C3B55FFAEA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3195" y="5398045"/>
            <a:ext cx="2232261" cy="1468698"/>
          </a:xfrm>
          <a:prstGeom prst="rect">
            <a:avLst/>
          </a:prstGeom>
        </p:spPr>
      </p:pic>
      <p:sp>
        <p:nvSpPr>
          <p:cNvPr id="28" name="Стрелка: шеврон 27">
            <a:extLst>
              <a:ext uri="{FF2B5EF4-FFF2-40B4-BE49-F238E27FC236}">
                <a16:creationId xmlns:a16="http://schemas.microsoft.com/office/drawing/2014/main" id="{AE4066D7-B152-69F1-271E-9FFEFD41DAE1}"/>
              </a:ext>
            </a:extLst>
          </p:cNvPr>
          <p:cNvSpPr/>
          <p:nvPr/>
        </p:nvSpPr>
        <p:spPr>
          <a:xfrm>
            <a:off x="8012295" y="5523096"/>
            <a:ext cx="814316" cy="1216623"/>
          </a:xfrm>
          <a:prstGeom prst="chevron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DB3FEE4C-8275-CFA3-D4D3-3F7575D83814}"/>
              </a:ext>
            </a:extLst>
          </p:cNvPr>
          <p:cNvSpPr/>
          <p:nvPr/>
        </p:nvSpPr>
        <p:spPr>
          <a:xfrm>
            <a:off x="8834952" y="5476995"/>
            <a:ext cx="3065136" cy="1311854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b="1" u="sng">
                <a:solidFill>
                  <a:schemeClr val="bg1"/>
                </a:solidFill>
              </a:rPr>
              <a:t>Зомби</a:t>
            </a:r>
            <a:endParaRPr lang="ru-RU">
              <a:solidFill>
                <a:schemeClr val="bg1"/>
              </a:solidFill>
            </a:endParaRPr>
          </a:p>
          <a:p>
            <a:pPr algn="ctr"/>
            <a:r>
              <a:rPr lang="ru-RU" b="1" u="sng" dirty="0">
                <a:solidFill>
                  <a:schemeClr val="bg1"/>
                </a:solidFill>
              </a:rPr>
              <a:t>Может есть растения, погибает от 6 снарядов гороха</a:t>
            </a:r>
          </a:p>
        </p:txBody>
      </p:sp>
    </p:spTree>
    <p:extLst>
      <p:ext uri="{BB962C8B-B14F-4D97-AF65-F5344CB8AC3E}">
        <p14:creationId xmlns:p14="http://schemas.microsoft.com/office/powerpoint/2010/main" val="2885616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883E0A-8D1E-200D-4D7E-8BBFD024E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7771" y="1524000"/>
            <a:ext cx="9144000" cy="1263649"/>
          </a:xfrm>
        </p:spPr>
        <p:txBody>
          <a:bodyPr>
            <a:normAutofit fontScale="90000"/>
          </a:bodyPr>
          <a:lstStyle/>
          <a:p>
            <a:r>
              <a:rPr lang="ru-RU" dirty="0"/>
              <a:t>      Экран окончания игры</a:t>
            </a:r>
            <a:br>
              <a:rPr lang="ru-RU" dirty="0"/>
            </a:br>
            <a:r>
              <a:rPr lang="ru-RU" dirty="0"/>
              <a:t>подсчитываются убитые зомби</a:t>
            </a:r>
          </a:p>
        </p:txBody>
      </p:sp>
      <p:pic>
        <p:nvPicPr>
          <p:cNvPr id="4" name="Объект 3" descr="Изображение выглядит как текст, десерт, снимок экран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4F6E3AD1-0B62-D603-0C97-F7D78524D5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5111" y="2787315"/>
            <a:ext cx="9012948" cy="3798542"/>
          </a:xfrm>
        </p:spPr>
      </p:pic>
    </p:spTree>
    <p:extLst>
      <p:ext uri="{BB962C8B-B14F-4D97-AF65-F5344CB8AC3E}">
        <p14:creationId xmlns:p14="http://schemas.microsoft.com/office/powerpoint/2010/main" val="10426195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0BB07B4-8756-4AE5-A848-6EA4FA2ED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Picture background">
            <a:extLst>
              <a:ext uri="{FF2B5EF4-FFF2-40B4-BE49-F238E27FC236}">
                <a16:creationId xmlns:a16="http://schemas.microsoft.com/office/drawing/2014/main" id="{732B0748-9FC3-CE00-FEDA-FF50A7158F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B933C1E4-1E48-871D-F3E1-EB997302BC52}"/>
              </a:ext>
            </a:extLst>
          </p:cNvPr>
          <p:cNvSpPr/>
          <p:nvPr/>
        </p:nvSpPr>
        <p:spPr>
          <a:xfrm>
            <a:off x="1097431" y="470545"/>
            <a:ext cx="3372472" cy="1418123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Стартовое окно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2380C4CF-1A59-0F03-C913-A8019DCACF70}"/>
              </a:ext>
            </a:extLst>
          </p:cNvPr>
          <p:cNvSpPr/>
          <p:nvPr/>
        </p:nvSpPr>
        <p:spPr>
          <a:xfrm>
            <a:off x="957063" y="2626203"/>
            <a:ext cx="3653208" cy="160862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b="1"/>
              <a:t>ПОЛЕ</a:t>
            </a:r>
          </a:p>
          <a:p>
            <a:pPr algn="ctr"/>
            <a:r>
              <a:rPr lang="ru-RU" b="1" dirty="0"/>
              <a:t>(главный файл)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B6A80CBB-406C-1FB5-621D-39B389730664}"/>
              </a:ext>
            </a:extLst>
          </p:cNvPr>
          <p:cNvSpPr/>
          <p:nvPr/>
        </p:nvSpPr>
        <p:spPr>
          <a:xfrm>
            <a:off x="957063" y="4962334"/>
            <a:ext cx="3653208" cy="1608623"/>
          </a:xfrm>
          <a:prstGeom prst="roundRect">
            <a:avLst/>
          </a:prstGeom>
          <a:solidFill>
            <a:srgbClr val="00B0F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b="1" dirty="0"/>
              <a:t>Конечное окно</a:t>
            </a:r>
            <a:endParaRPr lang="ru-RU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60B223F0-5BA6-15BC-F535-9659963BE1FC}"/>
              </a:ext>
            </a:extLst>
          </p:cNvPr>
          <p:cNvSpPr/>
          <p:nvPr/>
        </p:nvSpPr>
        <p:spPr>
          <a:xfrm>
            <a:off x="7742292" y="189659"/>
            <a:ext cx="3300937" cy="16907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Классы растений</a:t>
            </a: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510C6C8F-C0FC-2C2D-2403-3B1FFE52211F}"/>
              </a:ext>
            </a:extLst>
          </p:cNvPr>
          <p:cNvSpPr/>
          <p:nvPr/>
        </p:nvSpPr>
        <p:spPr>
          <a:xfrm>
            <a:off x="7882661" y="4962185"/>
            <a:ext cx="3300937" cy="1690724"/>
          </a:xfrm>
          <a:prstGeom prst="ellipse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dirty="0"/>
              <a:t>Классы зомби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9BE4DBE9-730A-4B3F-30E7-229098AF6FE0}"/>
              </a:ext>
            </a:extLst>
          </p:cNvPr>
          <p:cNvSpPr/>
          <p:nvPr/>
        </p:nvSpPr>
        <p:spPr>
          <a:xfrm>
            <a:off x="1976" y="3678815"/>
            <a:ext cx="2358464" cy="109917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dirty="0"/>
              <a:t>пауза</a:t>
            </a:r>
          </a:p>
        </p:txBody>
      </p:sp>
      <p:sp>
        <p:nvSpPr>
          <p:cNvPr id="12" name="Стрелка: вправо 11">
            <a:extLst>
              <a:ext uri="{FF2B5EF4-FFF2-40B4-BE49-F238E27FC236}">
                <a16:creationId xmlns:a16="http://schemas.microsoft.com/office/drawing/2014/main" id="{3A3CE1A5-EBEC-9B21-74BB-AEF501E7C90A}"/>
              </a:ext>
            </a:extLst>
          </p:cNvPr>
          <p:cNvSpPr/>
          <p:nvPr/>
        </p:nvSpPr>
        <p:spPr>
          <a:xfrm rot="-2100000">
            <a:off x="4361295" y="1403353"/>
            <a:ext cx="3730327" cy="1569958"/>
          </a:xfrm>
          <a:prstGeom prst="rightArrow">
            <a:avLst/>
          </a:prstGeom>
          <a:solidFill>
            <a:srgbClr val="00B0F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Группы спрайтов</a:t>
            </a:r>
            <a:endParaRPr lang="ru-RU"/>
          </a:p>
        </p:txBody>
      </p:sp>
      <p:sp>
        <p:nvSpPr>
          <p:cNvPr id="13" name="Стрелка: вправо 12">
            <a:extLst>
              <a:ext uri="{FF2B5EF4-FFF2-40B4-BE49-F238E27FC236}">
                <a16:creationId xmlns:a16="http://schemas.microsoft.com/office/drawing/2014/main" id="{0E0A7CCB-14FD-B7B7-80CA-50D536335713}"/>
              </a:ext>
            </a:extLst>
          </p:cNvPr>
          <p:cNvSpPr/>
          <p:nvPr/>
        </p:nvSpPr>
        <p:spPr>
          <a:xfrm rot="1440000">
            <a:off x="4531741" y="3849773"/>
            <a:ext cx="3730327" cy="1569958"/>
          </a:xfrm>
          <a:prstGeom prst="rightArrow">
            <a:avLst/>
          </a:prstGeom>
          <a:solidFill>
            <a:srgbClr val="00B0F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dirty="0"/>
              <a:t>Группы спрайтов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6113A3AB-A9C9-20BA-40EC-F9FF381C2B52}"/>
              </a:ext>
            </a:extLst>
          </p:cNvPr>
          <p:cNvSpPr/>
          <p:nvPr/>
        </p:nvSpPr>
        <p:spPr>
          <a:xfrm>
            <a:off x="2358159" y="3678815"/>
            <a:ext cx="2829701" cy="148017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dirty="0"/>
              <a:t>Функция </a:t>
            </a:r>
            <a:r>
              <a:rPr lang="ru-RU" dirty="0" err="1"/>
              <a:t>load_image</a:t>
            </a:r>
            <a:r>
              <a:rPr lang="ru-RU" dirty="0"/>
              <a:t>()</a:t>
            </a:r>
          </a:p>
          <a:p>
            <a:pPr algn="ctr"/>
            <a:r>
              <a:rPr lang="ru-RU" dirty="0"/>
              <a:t>Загружает картинки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D20B8350-6D88-5CEB-06BA-75E14A7516C7}"/>
              </a:ext>
            </a:extLst>
          </p:cNvPr>
          <p:cNvSpPr/>
          <p:nvPr/>
        </p:nvSpPr>
        <p:spPr>
          <a:xfrm>
            <a:off x="8424081" y="1372763"/>
            <a:ext cx="2017569" cy="6880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dirty="0"/>
              <a:t>Классы снарядов</a:t>
            </a:r>
          </a:p>
        </p:txBody>
      </p:sp>
    </p:spTree>
    <p:extLst>
      <p:ext uri="{BB962C8B-B14F-4D97-AF65-F5344CB8AC3E}">
        <p14:creationId xmlns:p14="http://schemas.microsoft.com/office/powerpoint/2010/main" val="12503348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ornVTI">
  <a:themeElements>
    <a:clrScheme name="Custom 1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3FB96C"/>
      </a:accent1>
      <a:accent2>
        <a:srgbClr val="699EFA"/>
      </a:accent2>
      <a:accent3>
        <a:srgbClr val="8039C1"/>
      </a:accent3>
      <a:accent4>
        <a:srgbClr val="D1971A"/>
      </a:accent4>
      <a:accent5>
        <a:srgbClr val="E62B59"/>
      </a:accent5>
      <a:accent6>
        <a:srgbClr val="9CA2AB"/>
      </a:accent6>
      <a:hlink>
        <a:srgbClr val="FFFFFF"/>
      </a:hlink>
      <a:folHlink>
        <a:srgbClr val="57618E"/>
      </a:folHlink>
    </a:clrScheme>
    <a:fontScheme name="Torn">
      <a:majorFont>
        <a:latin typeface="Verdana Pro Cond SemiBold"/>
        <a:ea typeface=""/>
        <a:cs typeface=""/>
      </a:majorFont>
      <a:minorFont>
        <a:latin typeface="Verdana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10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TornVTI</vt:lpstr>
      <vt:lpstr>ON PYTHON</vt:lpstr>
      <vt:lpstr>Воссоздать легендарную игру "Plants vs Zombies" на  языке программирования  python </vt:lpstr>
      <vt:lpstr>Главное меню:</vt:lpstr>
      <vt:lpstr>Презентация PowerPoint</vt:lpstr>
      <vt:lpstr>Главная доска</vt:lpstr>
      <vt:lpstr>главная доска</vt:lpstr>
      <vt:lpstr>Презентация PowerPoint</vt:lpstr>
      <vt:lpstr>      Экран окончания игры подсчитываются убитые зомби</vt:lpstr>
      <vt:lpstr>Презентация PowerPoint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673</cp:revision>
  <dcterms:created xsi:type="dcterms:W3CDTF">2025-01-28T02:39:19Z</dcterms:created>
  <dcterms:modified xsi:type="dcterms:W3CDTF">2025-02-04T07:02:54Z</dcterms:modified>
</cp:coreProperties>
</file>